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63"/>
  </p:notesMasterIdLst>
  <p:sldIdLst>
    <p:sldId id="256" r:id="rId3"/>
    <p:sldId id="2285" r:id="rId4"/>
    <p:sldId id="264" r:id="rId5"/>
    <p:sldId id="2086" r:id="rId6"/>
    <p:sldId id="348" r:id="rId7"/>
    <p:sldId id="396" r:id="rId8"/>
    <p:sldId id="397" r:id="rId9"/>
    <p:sldId id="2074" r:id="rId10"/>
    <p:sldId id="2075" r:id="rId11"/>
    <p:sldId id="2076" r:id="rId12"/>
    <p:sldId id="2033" r:id="rId13"/>
    <p:sldId id="2034" r:id="rId14"/>
    <p:sldId id="2073" r:id="rId15"/>
    <p:sldId id="2035" r:id="rId16"/>
    <p:sldId id="2036" r:id="rId17"/>
    <p:sldId id="2102" r:id="rId18"/>
    <p:sldId id="2259" r:id="rId19"/>
    <p:sldId id="387" r:id="rId20"/>
    <p:sldId id="2096" r:id="rId21"/>
    <p:sldId id="2103" r:id="rId22"/>
    <p:sldId id="2104" r:id="rId23"/>
    <p:sldId id="2097" r:id="rId24"/>
    <p:sldId id="2098" r:id="rId25"/>
    <p:sldId id="2105" r:id="rId26"/>
    <p:sldId id="2111" r:id="rId27"/>
    <p:sldId id="2106" r:id="rId28"/>
    <p:sldId id="2107" r:id="rId29"/>
    <p:sldId id="2108" r:id="rId30"/>
    <p:sldId id="2100" r:id="rId31"/>
    <p:sldId id="2101" r:id="rId32"/>
    <p:sldId id="2109" r:id="rId33"/>
    <p:sldId id="2274" r:id="rId34"/>
    <p:sldId id="2275" r:id="rId35"/>
    <p:sldId id="2277" r:id="rId36"/>
    <p:sldId id="2278" r:id="rId37"/>
    <p:sldId id="2279" r:id="rId38"/>
    <p:sldId id="2282" r:id="rId39"/>
    <p:sldId id="2260" r:id="rId40"/>
    <p:sldId id="2088" r:id="rId41"/>
    <p:sldId id="385" r:id="rId42"/>
    <p:sldId id="2084" r:id="rId43"/>
    <p:sldId id="2085" r:id="rId44"/>
    <p:sldId id="2091" r:id="rId45"/>
    <p:sldId id="2092" r:id="rId46"/>
    <p:sldId id="2094" r:id="rId47"/>
    <p:sldId id="2093" r:id="rId48"/>
    <p:sldId id="2087" r:id="rId49"/>
    <p:sldId id="2095" r:id="rId50"/>
    <p:sldId id="2283" r:id="rId51"/>
    <p:sldId id="2284" r:id="rId52"/>
    <p:sldId id="2261" r:id="rId53"/>
    <p:sldId id="389" r:id="rId54"/>
    <p:sldId id="2243" r:id="rId55"/>
    <p:sldId id="2242" r:id="rId56"/>
    <p:sldId id="2262" r:id="rId57"/>
    <p:sldId id="2244" r:id="rId58"/>
    <p:sldId id="2251" r:id="rId59"/>
    <p:sldId id="2276" r:id="rId60"/>
    <p:sldId id="391" r:id="rId61"/>
    <p:sldId id="226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85"/>
            <p14:sldId id="264"/>
            <p14:sldId id="2086"/>
          </p14:sldIdLst>
        </p14:section>
        <p14:section name="WAN Background" id="{B55B8E8C-5EAB-4A1E-A4E9-AE5E896E46FA}">
          <p14:sldIdLst>
            <p14:sldId id="348"/>
            <p14:sldId id="396"/>
            <p14:sldId id="397"/>
            <p14:sldId id="2074"/>
            <p14:sldId id="2075"/>
            <p14:sldId id="2076"/>
            <p14:sldId id="2033"/>
            <p14:sldId id="2034"/>
            <p14:sldId id="2073"/>
            <p14:sldId id="2035"/>
            <p14:sldId id="2036"/>
            <p14:sldId id="2102"/>
          </p14:sldIdLst>
        </p14:section>
        <p14:section name="LoRaWAN" id="{A051F0FA-214F-4B41-ABAD-7B9205E6BD06}">
          <p14:sldIdLst>
            <p14:sldId id="2259"/>
            <p14:sldId id="387"/>
            <p14:sldId id="2096"/>
            <p14:sldId id="2103"/>
            <p14:sldId id="2104"/>
            <p14:sldId id="2097"/>
            <p14:sldId id="2098"/>
            <p14:sldId id="2105"/>
            <p14:sldId id="2111"/>
            <p14:sldId id="2106"/>
            <p14:sldId id="2107"/>
            <p14:sldId id="2108"/>
            <p14:sldId id="2100"/>
            <p14:sldId id="2101"/>
            <p14:sldId id="2109"/>
            <p14:sldId id="2274"/>
            <p14:sldId id="2275"/>
            <p14:sldId id="2277"/>
            <p14:sldId id="2278"/>
            <p14:sldId id="2279"/>
            <p14:sldId id="2282"/>
          </p14:sldIdLst>
        </p14:section>
        <p14:section name="Sigfox" id="{4755838A-FFD2-42FF-96BD-CE1E69CA6B46}">
          <p14:sldIdLst>
            <p14:sldId id="2260"/>
            <p14:sldId id="2088"/>
            <p14:sldId id="385"/>
            <p14:sldId id="2084"/>
            <p14:sldId id="2085"/>
            <p14:sldId id="2091"/>
            <p14:sldId id="2092"/>
            <p14:sldId id="2094"/>
            <p14:sldId id="2093"/>
            <p14:sldId id="2087"/>
            <p14:sldId id="2095"/>
            <p14:sldId id="2283"/>
            <p14:sldId id="2284"/>
          </p14:sldIdLst>
        </p14:section>
        <p14:section name="802.11ah" id="{8470C27C-BFB4-4798-A693-03E63FE0CA5B}">
          <p14:sldIdLst>
            <p14:sldId id="2261"/>
            <p14:sldId id="389"/>
            <p14:sldId id="2243"/>
            <p14:sldId id="2242"/>
          </p14:sldIdLst>
        </p14:section>
        <p14:section name="TV Whitespaces" id="{4231F888-4F13-416F-8D3E-F82B45D10478}">
          <p14:sldIdLst>
            <p14:sldId id="2262"/>
            <p14:sldId id="2244"/>
            <p14:sldId id="2251"/>
            <p14:sldId id="2276"/>
            <p14:sldId id="391"/>
          </p14:sldIdLst>
        </p14:section>
        <p14:section name="Wrapup" id="{29A7F866-9DA9-446B-8359-CE426CB89C7A}">
          <p14:sldIdLst>
            <p14:sldId id="2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39" d="100"/>
          <a:sy n="139" d="100"/>
        </p:scale>
        <p:origin x="156" y="6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4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5888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draft-zuniga-lpwan-sigfox-system-description-04" TargetMode="External"/><Relationship Id="rId5" Type="http://schemas.openxmlformats.org/officeDocument/2006/relationships/hyperlink" Target="https://www.ietf.org/proceedings/97/slides/slides-97-lpwan-25-sigfox-system-description-00.pdf" TargetMode="External"/><Relationship Id="rId4" Type="http://schemas.openxmlformats.org/officeDocument/2006/relationships/hyperlink" Target="https://www.avnet.com/wps/wcm/connect/onesite/03aebfe2-98f7-4c28-be5f-90638c898009/sigfox-technical-overview.pdf?MOD=AJPERES&amp;CVID=magVa.N&amp;CVID=magVa.N&amp;CVID=magVa.N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Unlicensed LPWANs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275CA-6F58-9C73-167E-6555BDB4C29E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Requirements: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10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7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3762F84-61FB-41E4-70C5-7662B63EE8CC}"/>
              </a:ext>
            </a:extLst>
          </p:cNvPr>
          <p:cNvSpPr/>
          <p:nvPr/>
        </p:nvSpPr>
        <p:spPr>
          <a:xfrm>
            <a:off x="6685280" y="261760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</p:spTree>
    <p:extLst>
      <p:ext uri="{BB962C8B-B14F-4D97-AF65-F5344CB8AC3E}">
        <p14:creationId xmlns:p14="http://schemas.microsoft.com/office/powerpoint/2010/main" val="1798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</p:spTree>
    <p:extLst>
      <p:ext uri="{BB962C8B-B14F-4D97-AF65-F5344CB8AC3E}">
        <p14:creationId xmlns:p14="http://schemas.microsoft.com/office/powerpoint/2010/main" val="1312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Many channels to support lots of devices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 err="1"/>
              <a:t>LoRaWAN</a:t>
            </a:r>
            <a:endParaRPr lang="en-US" b="1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63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B0C9-AC03-99C2-A36F-60511FBD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A7DB-2B16-9709-82B5-40C9779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Friday (Feb 24): </a:t>
            </a:r>
            <a:r>
              <a:rPr lang="en-US" dirty="0" err="1"/>
              <a:t>WiFi</a:t>
            </a:r>
            <a:r>
              <a:rPr lang="en-US" dirty="0"/>
              <a:t> Lab</a:t>
            </a:r>
          </a:p>
          <a:p>
            <a:endParaRPr lang="en-US" dirty="0"/>
          </a:p>
          <a:p>
            <a:r>
              <a:rPr lang="en-US" dirty="0"/>
              <a:t>Wednesday (Mar 01): Cellular Homework</a:t>
            </a:r>
          </a:p>
          <a:p>
            <a:pPr lvl="1"/>
            <a:r>
              <a:rPr lang="en-US" dirty="0"/>
              <a:t>Last homework</a:t>
            </a:r>
          </a:p>
          <a:p>
            <a:pPr lvl="1"/>
            <a:r>
              <a:rPr lang="en-US" dirty="0"/>
              <a:t>Counts as double points</a:t>
            </a:r>
          </a:p>
          <a:p>
            <a:endParaRPr lang="en-US" dirty="0"/>
          </a:p>
          <a:p>
            <a:r>
              <a:rPr lang="en-US" dirty="0"/>
              <a:t>This weekend: LoRa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1FD26-E964-25FB-C726-0433D279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16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very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US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unlicensed-band LPWAN approaches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manage your own network</a:t>
            </a:r>
          </a:p>
          <a:p>
            <a:pPr lvl="1"/>
            <a:r>
              <a:rPr lang="en-US" dirty="0"/>
              <a:t>Buy a gateway and run whatever backend software you want</a:t>
            </a:r>
          </a:p>
          <a:p>
            <a:endParaRPr lang="en-US" dirty="0"/>
          </a:p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Anyone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826EB-BDC5-1898-C8E8-4ADC69011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943600"/>
            <a:ext cx="10972800" cy="539702"/>
          </a:xfrm>
        </p:spPr>
        <p:txBody>
          <a:bodyPr>
            <a:normAutofit/>
          </a:bodyPr>
          <a:lstStyle/>
          <a:p>
            <a:r>
              <a:rPr lang="en-US" dirty="0"/>
              <a:t>About 97000 devices in Feb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10" y="914400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615104" y="5337996"/>
            <a:ext cx="2168968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421299" y="5983069"/>
            <a:ext cx="635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/>
            <a:r>
              <a:rPr lang="en-US" dirty="0"/>
              <a:t>May 2022:	800,000 hotspots, with +80K in last 30 days</a:t>
            </a:r>
          </a:p>
          <a:p>
            <a:pPr>
              <a:tabLst>
                <a:tab pos="1141413" algn="l"/>
              </a:tabLst>
            </a:pPr>
            <a:r>
              <a:rPr lang="en-US" dirty="0"/>
              <a:t>Feb 2023:	980,000 hotspots, with +3K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Cellular?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~350,000 sites across ~150,000 towers</a:t>
            </a:r>
          </a:p>
          <a:p>
            <a:pPr lvl="1"/>
            <a:r>
              <a:rPr lang="en-US" sz="2000" dirty="0"/>
              <a:t>In the just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b="1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3606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low-rate (600 bps), very long-range (10+ km) communication</a:t>
            </a:r>
          </a:p>
          <a:p>
            <a:endParaRPr lang="en-US" dirty="0"/>
          </a:p>
          <a:p>
            <a:r>
              <a:rPr lang="en-US" dirty="0"/>
              <a:t>Star-topology networks, with always-listening gateways</a:t>
            </a:r>
          </a:p>
          <a:p>
            <a:pPr lvl="1"/>
            <a:r>
              <a:rPr lang="en-US" dirty="0"/>
              <a:t>Any number of low-power end devices</a:t>
            </a:r>
          </a:p>
          <a:p>
            <a:pPr lvl="1"/>
            <a:endParaRPr lang="en-US" dirty="0"/>
          </a:p>
          <a:p>
            <a:r>
              <a:rPr lang="en-US" dirty="0"/>
              <a:t>Uplink-focused communication</a:t>
            </a:r>
          </a:p>
          <a:p>
            <a:endParaRPr lang="en-US" dirty="0"/>
          </a:p>
          <a:p>
            <a:r>
              <a:rPr lang="en-US" dirty="0"/>
              <a:t>Applications: very low-rate metering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DA5E9D84-F177-4966-8FD8-25F94419A7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9404" y="228600"/>
            <a:ext cx="2660990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Sigfox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Sigfox Technical Overview</a:t>
            </a:r>
            <a:endParaRPr lang="en-US" dirty="0"/>
          </a:p>
          <a:p>
            <a:pPr lvl="1"/>
            <a:r>
              <a:rPr lang="en-US" dirty="0"/>
              <a:t>IETF Descriptions</a:t>
            </a:r>
            <a:endParaRPr lang="en-US" dirty="0">
              <a:hlinkClick r:id="rId5"/>
            </a:endParaRPr>
          </a:p>
          <a:p>
            <a:pPr lvl="2"/>
            <a:r>
              <a:rPr lang="en-US" sz="1600" dirty="0">
                <a:hlinkClick r:id="rId5"/>
              </a:rPr>
              <a:t>https://www.ietf.org/proceedings/97/slides/slides-97-lpwan-25-sigfox-system-description-00.pdf</a:t>
            </a:r>
            <a:endParaRPr lang="en-US" sz="1600" dirty="0"/>
          </a:p>
          <a:p>
            <a:pPr lvl="2"/>
            <a:r>
              <a:rPr lang="en-US" sz="1600" dirty="0">
                <a:hlinkClick r:id="rId6"/>
              </a:rPr>
              <a:t>https://tools.ietf.org/html/draft-zuniga-lpwan-sigfox-system-description-04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Unlicensed-band communication</a:t>
            </a:r>
          </a:p>
          <a:p>
            <a:pPr lvl="1"/>
            <a:r>
              <a:rPr lang="en-US" dirty="0"/>
              <a:t>Europe 868 </a:t>
            </a:r>
            <a:r>
              <a:rPr lang="en-US" dirty="0" err="1"/>
              <a:t>MHz.</a:t>
            </a:r>
            <a:r>
              <a:rPr lang="en-US" dirty="0"/>
              <a:t> US 902-928 MHz (915 MHz band)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Ultra-narrowband 600 Hz (100 Hz Europe) channel bandwidth</a:t>
            </a:r>
          </a:p>
          <a:p>
            <a:pPr lvl="1"/>
            <a:r>
              <a:rPr lang="en-US" dirty="0"/>
              <a:t>Detection only needs to occur at very specific frequency</a:t>
            </a:r>
          </a:p>
          <a:p>
            <a:pPr lvl="1"/>
            <a:r>
              <a:rPr lang="en-US" dirty="0"/>
              <a:t>Helps improve signal-to-noise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FA95-701B-414E-BFF2-919E8908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9" y="4905198"/>
            <a:ext cx="672558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A609-9D1C-41CE-A2E8-4ECD3336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unbalanced uplink and downlink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E8DD-BBCF-416E-8709-66E70766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Uplink</a:t>
            </a:r>
          </a:p>
          <a:p>
            <a:pPr lvl="1"/>
            <a:r>
              <a:rPr lang="en-US" dirty="0"/>
              <a:t>600 Hz bandwidth, 600 bps, DBPSK</a:t>
            </a:r>
          </a:p>
          <a:p>
            <a:r>
              <a:rPr lang="en-US" dirty="0"/>
              <a:t>Downlink</a:t>
            </a:r>
          </a:p>
          <a:p>
            <a:pPr lvl="1"/>
            <a:r>
              <a:rPr lang="en-US" dirty="0"/>
              <a:t>1.5 kHz bandwidth, 600 bps, GFSK</a:t>
            </a:r>
          </a:p>
          <a:p>
            <a:pPr lvl="1"/>
            <a:endParaRPr lang="en-US" dirty="0"/>
          </a:p>
          <a:p>
            <a:r>
              <a:rPr lang="en-US" dirty="0"/>
              <a:t>Particularly designed for Europe</a:t>
            </a:r>
          </a:p>
          <a:p>
            <a:pPr lvl="1"/>
            <a:r>
              <a:rPr lang="en-US" dirty="0"/>
              <a:t>Uplink on 1% duty cycle channel, up to 14 dBm</a:t>
            </a:r>
          </a:p>
          <a:p>
            <a:pPr lvl="1"/>
            <a:r>
              <a:rPr lang="en-US" dirty="0"/>
              <a:t>Downlink on 10% duty cycle channel, up to 27 dBm</a:t>
            </a:r>
          </a:p>
          <a:p>
            <a:pPr lvl="1"/>
            <a:endParaRPr lang="en-US" dirty="0"/>
          </a:p>
          <a:p>
            <a:r>
              <a:rPr lang="en-US" dirty="0"/>
              <a:t>Works fine in US too</a:t>
            </a:r>
          </a:p>
          <a:p>
            <a:pPr lvl="1"/>
            <a:r>
              <a:rPr lang="en-US" dirty="0"/>
              <a:t>Gets more power (24 dBm up is typical, up to 32 dBm down) and more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2CBCD-EE82-4907-B75F-63F43610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5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2B1-7B9E-4A05-BFFC-2A9CA496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5BC9-589E-4026-9F0A-7271E874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transmit at 100-600 bps?</a:t>
            </a:r>
          </a:p>
          <a:p>
            <a:pPr lvl="1"/>
            <a:r>
              <a:rPr lang="en-US" dirty="0"/>
              <a:t>For greatly increased link budget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Link budget: 150-160 dBm</a:t>
            </a:r>
          </a:p>
          <a:p>
            <a:pPr lvl="1"/>
            <a:r>
              <a:rPr lang="en-US" dirty="0"/>
              <a:t>Assuming Tx at ~20 dBm</a:t>
            </a:r>
          </a:p>
          <a:p>
            <a:pPr lvl="1"/>
            <a:r>
              <a:rPr lang="en-US" dirty="0"/>
              <a:t>Means Rx Sensitivity of -130 dBm (10 dBm better than 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Resulting range: 10-15 km in urban environments</a:t>
            </a:r>
          </a:p>
          <a:p>
            <a:pPr lvl="1"/>
            <a:r>
              <a:rPr lang="en-US" dirty="0"/>
              <a:t>Except that buildings lead to dead spots in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9636-CDDA-49E4-B77C-78E8BCB2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8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Aloha-style access control (send whenever)</a:t>
            </a:r>
          </a:p>
          <a:p>
            <a:pPr lvl="1"/>
            <a:r>
              <a:rPr lang="en-US" dirty="0"/>
              <a:t>No acknowledgements!</a:t>
            </a:r>
          </a:p>
          <a:p>
            <a:r>
              <a:rPr lang="en-US" dirty="0"/>
              <a:t>Send message three times for increased reliability</a:t>
            </a:r>
          </a:p>
          <a:p>
            <a:pPr lvl="1"/>
            <a:r>
              <a:rPr lang="en-US" dirty="0"/>
              <a:t>Then listen for downlink at a set period later on a known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06838-B713-4D41-818C-D6B2635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87" y="3268551"/>
            <a:ext cx="8785614" cy="2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09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573-9873-45B3-B34A-0E19C5B4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uplink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D66F-424B-478E-8F5D-B4A596EB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46490"/>
            <a:ext cx="10972800" cy="3025710"/>
          </a:xfrm>
        </p:spPr>
        <p:txBody>
          <a:bodyPr>
            <a:normAutofit/>
          </a:bodyPr>
          <a:lstStyle/>
          <a:p>
            <a:r>
              <a:rPr lang="en-US" dirty="0"/>
              <a:t>Up to 29 bytes total per packet</a:t>
            </a:r>
          </a:p>
          <a:p>
            <a:pPr lvl="1"/>
            <a:r>
              <a:rPr lang="en-US" dirty="0"/>
              <a:t>Payload: up to </a:t>
            </a:r>
            <a:r>
              <a:rPr lang="en-US" b="1" dirty="0"/>
              <a:t>12 bytes</a:t>
            </a:r>
            <a:r>
              <a:rPr lang="en-US" dirty="0"/>
              <a:t> 😱</a:t>
            </a:r>
          </a:p>
          <a:p>
            <a:pPr lvl="1"/>
            <a:endParaRPr lang="en-US" dirty="0"/>
          </a:p>
          <a:p>
            <a:r>
              <a:rPr lang="en-US" dirty="0"/>
              <a:t>Other fields</a:t>
            </a:r>
          </a:p>
          <a:p>
            <a:pPr lvl="1"/>
            <a:r>
              <a:rPr lang="en-US" dirty="0"/>
              <a:t>Preamble + Frame Sync are really a 6 byte field for radio sync</a:t>
            </a:r>
          </a:p>
          <a:p>
            <a:pPr lvl="1"/>
            <a:r>
              <a:rPr lang="en-US" dirty="0"/>
              <a:t>Authentication: 2-5 bytes</a:t>
            </a:r>
          </a:p>
          <a:p>
            <a:pPr lvl="1"/>
            <a:r>
              <a:rPr lang="en-US" dirty="0"/>
              <a:t>Frame Check Sequence: 16-bit CRC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5B14-5894-4C3F-891D-1253EEE4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D8265-EFEF-40B0-9CCC-72F458E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10" y="1143000"/>
            <a:ext cx="9906787" cy="1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3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faster bitrate in the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size up to 29 bytes (232 bits)</a:t>
            </a:r>
          </a:p>
          <a:p>
            <a:pPr lvl="1"/>
            <a:r>
              <a:rPr lang="en-US" dirty="0"/>
              <a:t>At 100 bps: 2.32 seconds on air</a:t>
            </a:r>
          </a:p>
          <a:p>
            <a:pPr lvl="1"/>
            <a:r>
              <a:rPr lang="en-US" dirty="0"/>
              <a:t>At 600 bps: 0.387 seconds on air</a:t>
            </a:r>
          </a:p>
          <a:p>
            <a:pPr lvl="1"/>
            <a:endParaRPr lang="en-US" dirty="0"/>
          </a:p>
          <a:p>
            <a:r>
              <a:rPr lang="en-US" dirty="0"/>
              <a:t>Maximum dwell time for 915 MHz band: 400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5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downlink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05100"/>
            <a:ext cx="10972800" cy="3467100"/>
          </a:xfrm>
        </p:spPr>
        <p:txBody>
          <a:bodyPr/>
          <a:lstStyle/>
          <a:p>
            <a:r>
              <a:rPr lang="en-US" dirty="0"/>
              <a:t>Similar structure, 28 bytes total</a:t>
            </a:r>
          </a:p>
          <a:p>
            <a:pPr lvl="1"/>
            <a:r>
              <a:rPr lang="en-US" dirty="0"/>
              <a:t>Payload: up to 8 bytes</a:t>
            </a:r>
          </a:p>
          <a:p>
            <a:pPr lvl="1"/>
            <a:endParaRPr lang="en-US" dirty="0"/>
          </a:p>
          <a:p>
            <a:r>
              <a:rPr lang="en-US" dirty="0"/>
              <a:t>Larger preamble + frame sync of 13 bytes</a:t>
            </a:r>
          </a:p>
          <a:p>
            <a:endParaRPr lang="en-US" dirty="0"/>
          </a:p>
          <a:p>
            <a:r>
              <a:rPr lang="en-US" dirty="0"/>
              <a:t>Error Correcting Code for increased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F469-F251-4030-848E-D011D219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21" y="1276228"/>
            <a:ext cx="8184546" cy="1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6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514F-E578-4083-A202-E86BAB0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6838-1777-48D4-9D49-83CE43E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Proprietary network with managed deployment</a:t>
            </a:r>
          </a:p>
          <a:p>
            <a:pPr lvl="1"/>
            <a:r>
              <a:rPr lang="en-US" dirty="0"/>
              <a:t>Like cellular networks</a:t>
            </a:r>
          </a:p>
          <a:p>
            <a:pPr lvl="1"/>
            <a:r>
              <a:rPr lang="en-US" dirty="0"/>
              <a:t>Sigfox deploys networks and transports data</a:t>
            </a:r>
          </a:p>
          <a:p>
            <a:pPr lvl="1"/>
            <a:r>
              <a:rPr lang="en-US" dirty="0"/>
              <a:t>140 uplink messages plus 4 downlink message per day</a:t>
            </a:r>
          </a:p>
          <a:p>
            <a:endParaRPr lang="en-US" dirty="0"/>
          </a:p>
          <a:p>
            <a:r>
              <a:rPr lang="en-US" dirty="0"/>
              <a:t>Connectionless communication</a:t>
            </a:r>
          </a:p>
          <a:p>
            <a:pPr lvl="1"/>
            <a:r>
              <a:rPr lang="en-US" dirty="0"/>
              <a:t>Devices are registered with the networks</a:t>
            </a:r>
          </a:p>
          <a:p>
            <a:pPr lvl="1"/>
            <a:r>
              <a:rPr lang="en-US" dirty="0"/>
              <a:t>Keys are provided in the software image</a:t>
            </a:r>
          </a:p>
          <a:p>
            <a:pPr lvl="1"/>
            <a:r>
              <a:rPr lang="en-US" dirty="0"/>
              <a:t>Any deployed Sigfox gateway can collect transmitted data</a:t>
            </a:r>
          </a:p>
          <a:p>
            <a:pPr lvl="2"/>
            <a:r>
              <a:rPr lang="en-US" dirty="0"/>
              <a:t>Enables mobile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F664-8182-4CBE-8FB6-2FA5507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6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coverage (Spring 2022)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990A54-A417-E357-C964-6FC0D23A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/>
          </a:bodyPr>
          <a:lstStyle/>
          <a:p>
            <a:r>
              <a:rPr lang="en-US" dirty="0"/>
              <a:t>Not focused on US coverage right now (coverage is blue)</a:t>
            </a:r>
          </a:p>
          <a:p>
            <a:pPr lvl="1"/>
            <a:r>
              <a:rPr lang="en-US" dirty="0"/>
              <a:t>Much higher availability in Europe</a:t>
            </a:r>
          </a:p>
          <a:p>
            <a:pPr lvl="1"/>
            <a:r>
              <a:rPr lang="en-US" dirty="0"/>
              <a:t>No longer planned rollout in US (purple)</a:t>
            </a:r>
          </a:p>
          <a:p>
            <a:pPr lvl="1"/>
            <a:endParaRPr lang="en-US" dirty="0"/>
          </a:p>
          <a:p>
            <a:r>
              <a:rPr lang="en-US" dirty="0"/>
              <a:t>January 2022</a:t>
            </a:r>
          </a:p>
          <a:p>
            <a:pPr lvl="1"/>
            <a:r>
              <a:rPr lang="en-US" dirty="0"/>
              <a:t>Sigfox filed for bankruptcy</a:t>
            </a:r>
          </a:p>
          <a:p>
            <a:pPr lvl="1"/>
            <a:endParaRPr lang="en-US" dirty="0"/>
          </a:p>
          <a:p>
            <a:r>
              <a:rPr lang="en-US" dirty="0"/>
              <a:t>April 2022</a:t>
            </a:r>
          </a:p>
          <a:p>
            <a:pPr lvl="1"/>
            <a:r>
              <a:rPr lang="en-US" dirty="0"/>
              <a:t>Sigfox purchased by </a:t>
            </a:r>
            <a:r>
              <a:rPr lang="en-US" dirty="0" err="1"/>
              <a:t>UnaBiz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BAED-A0E7-5380-0310-A07D0C3E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12" y="310486"/>
            <a:ext cx="5594090" cy="306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53592-2023-587B-258B-C1495957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612" y="3453736"/>
            <a:ext cx="3665915" cy="32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Many</a:t>
            </a:r>
            <a:r>
              <a:rPr lang="en-US" dirty="0"/>
              <a:t> devices that aren’t doing very much</a:t>
            </a:r>
          </a:p>
          <a:p>
            <a:pPr lvl="1"/>
            <a:r>
              <a:rPr lang="en-US" dirty="0"/>
              <a:t>Simple status monitoring (water, electric, etc.)</a:t>
            </a:r>
          </a:p>
          <a:p>
            <a:pPr lvl="2"/>
            <a:r>
              <a:rPr lang="en-US" dirty="0"/>
              <a:t>Not metering necessarily, but activity detection</a:t>
            </a:r>
          </a:p>
          <a:p>
            <a:pPr lvl="2"/>
            <a:r>
              <a:rPr lang="en-US" dirty="0"/>
              <a:t>Did a breaker trip?, is water flowing?, etc.</a:t>
            </a:r>
          </a:p>
          <a:p>
            <a:pPr lvl="2"/>
            <a:endParaRPr lang="en-US" dirty="0"/>
          </a:p>
          <a:p>
            <a:r>
              <a:rPr lang="en-US" dirty="0"/>
              <a:t>Definitely no code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89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b="1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0097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standard for LPWANs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802.11ah (</a:t>
            </a:r>
            <a:r>
              <a:rPr lang="en-US" dirty="0" err="1"/>
              <a:t>HaLow</a:t>
            </a:r>
            <a:r>
              <a:rPr lang="en-US" dirty="0"/>
              <a:t>) standard in 2016</a:t>
            </a:r>
          </a:p>
          <a:p>
            <a:pPr lvl="1"/>
            <a:r>
              <a:rPr lang="en-US" dirty="0"/>
              <a:t>First real hardware in 2020</a:t>
            </a:r>
          </a:p>
          <a:p>
            <a:pPr lvl="1"/>
            <a:r>
              <a:rPr lang="en-US" dirty="0"/>
              <a:t>Still not in real-world use yet</a:t>
            </a:r>
          </a:p>
          <a:p>
            <a:pPr lvl="1"/>
            <a:endParaRPr lang="en-US" dirty="0"/>
          </a:p>
          <a:p>
            <a:r>
              <a:rPr lang="en-US" dirty="0"/>
              <a:t>Focus on the indoor-to-outdoor scenario</a:t>
            </a:r>
          </a:p>
          <a:p>
            <a:pPr lvl="1"/>
            <a:r>
              <a:rPr lang="en-US" dirty="0"/>
              <a:t>Medium range (maximum 1 km)</a:t>
            </a:r>
          </a:p>
          <a:p>
            <a:pPr lvl="1"/>
            <a:endParaRPr lang="en-US" dirty="0"/>
          </a:p>
          <a:p>
            <a:r>
              <a:rPr lang="en-US" dirty="0"/>
              <a:t>915 MHz communication</a:t>
            </a:r>
          </a:p>
          <a:p>
            <a:pPr lvl="1"/>
            <a:r>
              <a:rPr lang="en-US" b="1" dirty="0"/>
              <a:t>NOT </a:t>
            </a:r>
            <a:r>
              <a:rPr lang="en-US" dirty="0"/>
              <a:t>interoperable with other 802.11 access points and devices</a:t>
            </a:r>
          </a:p>
          <a:p>
            <a:pPr lvl="1"/>
            <a:endParaRPr lang="en-US" dirty="0"/>
          </a:p>
          <a:p>
            <a:r>
              <a:rPr lang="en-US" dirty="0"/>
              <a:t>Theoretically up to 356 Mbps</a:t>
            </a:r>
          </a:p>
          <a:p>
            <a:pPr lvl="1"/>
            <a:r>
              <a:rPr lang="en-US" dirty="0"/>
              <a:t>Practically, most devices are expected to implement 150 kbps to 8 Mbps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4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62DD-BF50-47FD-83AD-1CFC90EC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allows multiple bandwidth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4A67-3391-406B-96DD-AC5566C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87BC1-2A81-40AB-B6FF-1FA3E583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1143000"/>
            <a:ext cx="8977687" cy="50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7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9A6F-B9EE-4971-9756-4B976B2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1870-38ED-4DF8-A2E5-14B95A39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  <a:p>
            <a:pPr lvl="1"/>
            <a:r>
              <a:rPr lang="en-US" dirty="0"/>
              <a:t>Up to 8191 devices per access point</a:t>
            </a:r>
          </a:p>
          <a:p>
            <a:pPr lvl="1"/>
            <a:endParaRPr lang="en-US" dirty="0"/>
          </a:p>
          <a:p>
            <a:r>
              <a:rPr lang="en-US" dirty="0"/>
              <a:t>Devices are assigned to a group</a:t>
            </a:r>
          </a:p>
          <a:p>
            <a:pPr lvl="1"/>
            <a:r>
              <a:rPr lang="en-US" dirty="0"/>
              <a:t>Groups are scheduled slots with TDMA</a:t>
            </a:r>
          </a:p>
          <a:p>
            <a:pPr lvl="1"/>
            <a:r>
              <a:rPr lang="en-US" dirty="0"/>
              <a:t>Within a slot CSMA/CA is used for contention among devices</a:t>
            </a:r>
          </a:p>
          <a:p>
            <a:pPr lvl="1"/>
            <a:r>
              <a:rPr lang="en-US" dirty="0"/>
              <a:t>Devices not in the group can sleep until their slot</a:t>
            </a:r>
          </a:p>
          <a:p>
            <a:pPr lvl="1"/>
            <a:endParaRPr lang="en-US" dirty="0"/>
          </a:p>
          <a:p>
            <a:r>
              <a:rPr lang="en-US" dirty="0"/>
              <a:t>Traditional IP communication on top of that</a:t>
            </a:r>
          </a:p>
          <a:p>
            <a:pPr lvl="1"/>
            <a:r>
              <a:rPr lang="en-US" dirty="0"/>
              <a:t>And traditional 802.11 security mechanisms (WPA2/TLS)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5F91-79FC-4809-AC92-E91BDA22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2EBB98-2380-4585-BAF8-7EFC33C0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894" y="1143000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b="1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699819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690A-0033-4402-B5CE-CEADBF15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5942-A504-491C-A9C5-E8083CE3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Unused TV channels between 54 MHz and 698 MHz</a:t>
            </a:r>
          </a:p>
          <a:p>
            <a:pPr lvl="1"/>
            <a:r>
              <a:rPr lang="en-US" dirty="0"/>
              <a:t>VHF (54-216 MHz)</a:t>
            </a:r>
          </a:p>
          <a:p>
            <a:pPr lvl="1"/>
            <a:r>
              <a:rPr lang="en-US" dirty="0"/>
              <a:t>UHF (470-698 MHz)</a:t>
            </a:r>
          </a:p>
          <a:p>
            <a:pPr lvl="1"/>
            <a:r>
              <a:rPr lang="en-US" dirty="0"/>
              <a:t>6 MHz channel width</a:t>
            </a:r>
          </a:p>
          <a:p>
            <a:pPr lvl="1"/>
            <a:endParaRPr lang="en-US" dirty="0"/>
          </a:p>
          <a:p>
            <a:r>
              <a:rPr lang="en-US" dirty="0"/>
              <a:t>Allocated but unused</a:t>
            </a:r>
          </a:p>
          <a:p>
            <a:pPr lvl="1"/>
            <a:r>
              <a:rPr lang="en-US" dirty="0"/>
              <a:t>FCC allows unlicensed use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you do not interfere with</a:t>
            </a:r>
            <a:br>
              <a:rPr lang="en-US" dirty="0"/>
            </a:br>
            <a:r>
              <a:rPr lang="en-US" dirty="0"/>
              <a:t>primary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0291-B637-47CC-80E9-153A07DA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B22165-8912-4AB9-B87F-6D01785C292D}"/>
              </a:ext>
            </a:extLst>
          </p:cNvPr>
          <p:cNvGrpSpPr/>
          <p:nvPr/>
        </p:nvGrpSpPr>
        <p:grpSpPr>
          <a:xfrm>
            <a:off x="5845226" y="1643775"/>
            <a:ext cx="5735168" cy="4712575"/>
            <a:chOff x="5845226" y="1643775"/>
            <a:chExt cx="5735168" cy="4712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B2FFA-B3CB-4FD4-994A-A9086367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228" y="1643775"/>
              <a:ext cx="5735166" cy="4712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F92D3-FEED-48F5-94B9-CA3199DE8AAD}"/>
                </a:ext>
              </a:extLst>
            </p:cNvPr>
            <p:cNvSpPr/>
            <p:nvPr/>
          </p:nvSpPr>
          <p:spPr>
            <a:xfrm>
              <a:off x="5845226" y="1643775"/>
              <a:ext cx="1866413" cy="1152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F435DE-9882-4611-BDF2-AC64A0CB5806}"/>
                </a:ext>
              </a:extLst>
            </p:cNvPr>
            <p:cNvSpPr/>
            <p:nvPr/>
          </p:nvSpPr>
          <p:spPr>
            <a:xfrm rot="2438315">
              <a:off x="7528853" y="2303662"/>
              <a:ext cx="365576" cy="45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677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539-3DB3-4F6E-9E9C-CC494D1F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channel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BBE8-93E5-4A02-BF97-F69C1C4F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in use</a:t>
            </a:r>
          </a:p>
          <a:p>
            <a:pPr lvl="1"/>
            <a:r>
              <a:rPr lang="en-US" dirty="0"/>
              <a:t>Spatial: Cannot assume same channel will be free everywhere</a:t>
            </a:r>
          </a:p>
          <a:p>
            <a:pPr lvl="1"/>
            <a:r>
              <a:rPr lang="en-US" dirty="0"/>
              <a:t>Temporal: Cannot assume channel will be free at all times</a:t>
            </a:r>
          </a:p>
          <a:p>
            <a:pPr lvl="1"/>
            <a:endParaRPr lang="en-US" dirty="0"/>
          </a:p>
          <a:p>
            <a:r>
              <a:rPr lang="en-US" dirty="0"/>
              <a:t>Cognitive radio approach</a:t>
            </a:r>
          </a:p>
          <a:p>
            <a:pPr lvl="1"/>
            <a:r>
              <a:rPr lang="en-US" dirty="0"/>
              <a:t>Dynamically identify unused portions of spectrum</a:t>
            </a:r>
          </a:p>
          <a:p>
            <a:pPr lvl="1"/>
            <a:endParaRPr lang="en-US" dirty="0"/>
          </a:p>
          <a:p>
            <a:r>
              <a:rPr lang="en-US" dirty="0"/>
              <a:t>Database approach</a:t>
            </a:r>
          </a:p>
          <a:p>
            <a:pPr lvl="1"/>
            <a:r>
              <a:rPr lang="en-US" dirty="0"/>
              <a:t>Let someone else do the scanning. Consult database based on location and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9A5F-8ED4-4D31-A54C-B02E1B4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8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3387-4F48-0547-8120-2C033F5E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8498-D98D-0841-96E2-32EAE60D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standard for whitespaces circa 2014</a:t>
            </a:r>
          </a:p>
          <a:p>
            <a:pPr lvl="1"/>
            <a:r>
              <a:rPr lang="en-US" dirty="0"/>
              <a:t>Not much (any?) use to date</a:t>
            </a:r>
          </a:p>
          <a:p>
            <a:pPr lvl="1"/>
            <a:endParaRPr lang="en-US" dirty="0"/>
          </a:p>
          <a:p>
            <a:r>
              <a:rPr lang="en-US" dirty="0"/>
              <a:t>US/Canada-specific</a:t>
            </a:r>
          </a:p>
          <a:p>
            <a:pPr lvl="1"/>
            <a:r>
              <a:rPr lang="en-US" dirty="0"/>
              <a:t>Limits general-purpose product appeal</a:t>
            </a:r>
          </a:p>
          <a:p>
            <a:pPr lvl="1"/>
            <a:endParaRPr lang="en-US" dirty="0"/>
          </a:p>
          <a:p>
            <a:r>
              <a:rPr lang="en-US" dirty="0"/>
              <a:t>Requires infrastructure about whitespace availability</a:t>
            </a:r>
          </a:p>
          <a:p>
            <a:pPr lvl="1"/>
            <a:r>
              <a:rPr lang="en-US" dirty="0"/>
              <a:t>People are figuring this out, but not really available yet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n.b.</a:t>
            </a:r>
            <a:r>
              <a:rPr lang="en-US" dirty="0"/>
              <a:t> very active area of research; including here]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30C7-D270-FE42-8FE4-1D6F790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14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Networks Over tv Whitespaces (SNOW)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design for sensor networks over whitespaces</a:t>
            </a:r>
          </a:p>
          <a:p>
            <a:pPr lvl="1"/>
            <a:r>
              <a:rPr lang="en-US" dirty="0"/>
              <a:t>Base Station manages channel for deployment</a:t>
            </a:r>
          </a:p>
          <a:p>
            <a:pPr lvl="1"/>
            <a:r>
              <a:rPr lang="en-US" dirty="0"/>
              <a:t>Frequency division for devices. Each uplinks on separate subcarrier</a:t>
            </a:r>
          </a:p>
          <a:p>
            <a:pPr lvl="1"/>
            <a:r>
              <a:rPr lang="en-US" dirty="0"/>
              <a:t>Downlink is one OFDM transmission. Each device hears its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9E846-BE58-4B52-8C7D-1E00E45E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4" y="2961827"/>
            <a:ext cx="71638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638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476D4-9A1B-234C-8A1A-5C7339DA078A}"/>
              </a:ext>
            </a:extLst>
          </p:cNvPr>
          <p:cNvSpPr/>
          <p:nvPr/>
        </p:nvSpPr>
        <p:spPr>
          <a:xfrm>
            <a:off x="415600" y="1536633"/>
            <a:ext cx="6499107" cy="455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a sensor?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36F8451C-A454-0E4E-8C38-5B24DE0A5B95}"/>
              </a:ext>
            </a:extLst>
          </p:cNvPr>
          <p:cNvSpPr/>
          <p:nvPr/>
        </p:nvSpPr>
        <p:spPr>
          <a:xfrm>
            <a:off x="9347079" y="24410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8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E3B0-E4C6-6E40-8E8E-2D389CEAEF81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C25A5-2255-D843-B5E1-6B2FAAB1CECD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8697C-5EB3-9043-AC21-54190837BED0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34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9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3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2177</TotalTime>
  <Words>2308</Words>
  <Application>Microsoft Office PowerPoint</Application>
  <PresentationFormat>Widescreen</PresentationFormat>
  <Paragraphs>572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Rockwell</vt:lpstr>
      <vt:lpstr>Tahoma</vt:lpstr>
      <vt:lpstr>Class Slides</vt:lpstr>
      <vt:lpstr>Office Theme</vt:lpstr>
      <vt:lpstr>Lecture 14 Unlicensed LPWANs</vt:lpstr>
      <vt:lpstr>Administrivia</vt:lpstr>
      <vt:lpstr>Today’s Goals</vt:lpstr>
      <vt:lpstr>Resources</vt:lpstr>
      <vt:lpstr>Outline</vt:lpstr>
      <vt:lpstr>Wide area networks</vt:lpstr>
      <vt:lpstr>Example application: air quality monitoring</vt:lpstr>
      <vt:lpstr>How do we collect data from a sensor?</vt:lpstr>
      <vt:lpstr>How do we collect data from MANY sensors?</vt:lpstr>
      <vt:lpstr>We need another network option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 (in the US)</vt:lpstr>
      <vt:lpstr>LoRaWAN data rates</vt:lpstr>
      <vt:lpstr>LoRaWAN link budget</vt:lpstr>
      <vt:lpstr>LoRaWAN gateways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TTN Scale [Jan 2022]</vt:lpstr>
      <vt:lpstr>Helium Scale [Jan 2022]</vt:lpstr>
      <vt:lpstr>Quick reality check: Cellular?</vt:lpstr>
      <vt:lpstr>LoRaWAN interested parties</vt:lpstr>
      <vt:lpstr>Break + Open Question</vt:lpstr>
      <vt:lpstr>Break + Open Question</vt:lpstr>
      <vt:lpstr>Outline</vt:lpstr>
      <vt:lpstr>Sigfox</vt:lpstr>
      <vt:lpstr>Sigfox PHY</vt:lpstr>
      <vt:lpstr>Sigfox unbalanced uplink and downlink</vt:lpstr>
      <vt:lpstr>Sigfox link budget</vt:lpstr>
      <vt:lpstr>Sigfox MAC</vt:lpstr>
      <vt:lpstr>Sigfox uplink packet</vt:lpstr>
      <vt:lpstr>Aside: why faster bitrate in the US?</vt:lpstr>
      <vt:lpstr>Sigfox downlink packet</vt:lpstr>
      <vt:lpstr>Sigfox deployments</vt:lpstr>
      <vt:lpstr>Sigfox coverage (Spring 2022)</vt:lpstr>
      <vt:lpstr>Break + Open Question</vt:lpstr>
      <vt:lpstr>Break + Open Question</vt:lpstr>
      <vt:lpstr>Outline</vt:lpstr>
      <vt:lpstr>IEEE standard for LPWANs</vt:lpstr>
      <vt:lpstr>802.11ah allows multiple bandwidth allocations</vt:lpstr>
      <vt:lpstr>802.11ah architecture</vt:lpstr>
      <vt:lpstr>Outline</vt:lpstr>
      <vt:lpstr>TV whitespaces</vt:lpstr>
      <vt:lpstr>Sensing channel use</vt:lpstr>
      <vt:lpstr>802.11af</vt:lpstr>
      <vt:lpstr>Sensor Networks Over tv Whitespaces (SNOW)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62</cp:revision>
  <dcterms:created xsi:type="dcterms:W3CDTF">2021-02-21T18:12:26Z</dcterms:created>
  <dcterms:modified xsi:type="dcterms:W3CDTF">2023-02-20T21:09:36Z</dcterms:modified>
</cp:coreProperties>
</file>